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92">
          <p15:clr>
            <a:srgbClr val="A4A3A4"/>
          </p15:clr>
        </p15:guide>
        <p15:guide id="2" pos="192">
          <p15:clr>
            <a:srgbClr val="A4A3A4"/>
          </p15:clr>
        </p15:guide>
        <p15:guide id="3" orient="horz" pos="1080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E5DAA6-9390-4BA7-A9CE-E1CC6C8EC652}" v="79" dt="2025-11-11T14:41:12.617"/>
    <p1510:client id="{901D455C-6EE0-432F-ABB0-D0F719B07E34}" v="21" dt="2025-11-11T13:43:26.4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90" d="100"/>
          <a:sy n="90" d="100"/>
        </p:scale>
        <p:origin x="168" y="78"/>
      </p:cViewPr>
      <p:guideLst>
        <p:guide orient="horz" pos="792"/>
        <p:guide pos="192"/>
        <p:guide orient="horz" pos="10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22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22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20" Type="http://customschemas.google.com/relationships/presentationmetadata" Target="metadata"/><Relationship Id="rId225" Type="http://schemas.microsoft.com/office/2015/10/relationships/revisionInfo" Target="revisionInfo.xml"/><Relationship Id="rId5" Type="http://schemas.openxmlformats.org/officeDocument/2006/relationships/slide" Target="slides/slide4.xml"/><Relationship Id="rId22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23" Type="http://schemas.openxmlformats.org/officeDocument/2006/relationships/theme" Target="theme/theme1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187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826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72688" y="78002"/>
            <a:ext cx="1800225" cy="57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153E6A6-60E4-FE14-1CBC-8CC211274D1C}"/>
              </a:ext>
            </a:extLst>
          </p:cNvPr>
          <p:cNvSpPr/>
          <p:nvPr/>
        </p:nvSpPr>
        <p:spPr>
          <a:xfrm>
            <a:off x="1" y="0"/>
            <a:ext cx="9829800" cy="71763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7CE881-772B-9023-3054-4B219B75D755}"/>
              </a:ext>
            </a:extLst>
          </p:cNvPr>
          <p:cNvSpPr/>
          <p:nvPr/>
        </p:nvSpPr>
        <p:spPr>
          <a:xfrm>
            <a:off x="9888967" y="-419"/>
            <a:ext cx="112283" cy="73235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1" name="Picture 30" descr="A blue and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16A7B69A-9B14-87FE-841D-37F0A91D141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16000"/>
          </a:blip>
          <a:srcRect t="24724" r="1619" b="63695"/>
          <a:stretch/>
        </p:blipFill>
        <p:spPr>
          <a:xfrm>
            <a:off x="0" y="-1"/>
            <a:ext cx="9839325" cy="7239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7B91A16-5D54-2FC0-B0FD-A78085FC1313}"/>
              </a:ext>
            </a:extLst>
          </p:cNvPr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701" r:id="rId2"/>
    <p:sldLayoutId id="2147483714" r:id="rId3"/>
    <p:sldLayoutId id="2147483727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freepik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07B8740D-C76F-46FC-AEFB-23FB0614D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857762-AD52-483C-B3E1-635C5BBC6F2F}"/>
              </a:ext>
            </a:extLst>
          </p:cNvPr>
          <p:cNvSpPr/>
          <p:nvPr/>
        </p:nvSpPr>
        <p:spPr>
          <a:xfrm>
            <a:off x="5873750" y="584200"/>
            <a:ext cx="4673600" cy="977900"/>
          </a:xfrm>
          <a:prstGeom prst="roundRect">
            <a:avLst/>
          </a:prstGeom>
          <a:solidFill>
            <a:srgbClr val="EBEEF9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067E9C-C7B9-4476-9708-CBB3F66FD892}"/>
              </a:ext>
            </a:extLst>
          </p:cNvPr>
          <p:cNvSpPr txBox="1"/>
          <p:nvPr/>
        </p:nvSpPr>
        <p:spPr>
          <a:xfrm>
            <a:off x="4151586" y="3429000"/>
            <a:ext cx="687086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/>
            <a:r>
              <a:rPr lang="en-US" sz="3600" b="1" dirty="0">
                <a:solidFill>
                  <a:schemeClr val="bg1"/>
                </a:solidFill>
                <a:latin typeface="Calibri"/>
                <a:cs typeface="Times New Roman"/>
              </a:rPr>
              <a:t>Vehicle Speed Detection     </a:t>
            </a:r>
            <a:r>
              <a:rPr lang="en-IN" sz="3600" b="1" dirty="0">
                <a:solidFill>
                  <a:schemeClr val="bg1"/>
                </a:solidFill>
                <a:latin typeface="Calibri"/>
                <a:cs typeface="Times New Roman"/>
              </a:rPr>
              <a:t> 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7224A59-2417-428A-A991-E468431BB817}"/>
              </a:ext>
            </a:extLst>
          </p:cNvPr>
          <p:cNvGrpSpPr/>
          <p:nvPr/>
        </p:nvGrpSpPr>
        <p:grpSpPr>
          <a:xfrm>
            <a:off x="6890523" y="742091"/>
            <a:ext cx="2640053" cy="664378"/>
            <a:chOff x="2375536" y="1112060"/>
            <a:chExt cx="3292636" cy="828603"/>
          </a:xfrm>
        </p:grpSpPr>
        <p:pic>
          <p:nvPicPr>
            <p:cNvPr id="7" name="Picture 6" descr="A close up of a logo&#10;&#10;Description automatically generated">
              <a:extLst>
                <a:ext uri="{FF2B5EF4-FFF2-40B4-BE49-F238E27FC236}">
                  <a16:creationId xmlns:a16="http://schemas.microsoft.com/office/drawing/2014/main" id="{BD3530AF-9771-470E-A9BF-F28AA2275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2781" y="1270168"/>
              <a:ext cx="1575391" cy="512386"/>
            </a:xfrm>
            <a:prstGeom prst="rect">
              <a:avLst/>
            </a:prstGeom>
          </p:spPr>
        </p:pic>
        <p:pic>
          <p:nvPicPr>
            <p:cNvPr id="8" name="Picture 7" descr="A yellow and red shell logo&#10;&#10;Description automatically generated">
              <a:extLst>
                <a:ext uri="{FF2B5EF4-FFF2-40B4-BE49-F238E27FC236}">
                  <a16:creationId xmlns:a16="http://schemas.microsoft.com/office/drawing/2014/main" id="{75E6A819-9F3F-4787-A707-A7415C302B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75536" y="1112060"/>
              <a:ext cx="985475" cy="8286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7127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94E319-C77C-49E2-964C-6E125D716194}"/>
              </a:ext>
            </a:extLst>
          </p:cNvPr>
          <p:cNvSpPr txBox="1"/>
          <p:nvPr/>
        </p:nvSpPr>
        <p:spPr>
          <a:xfrm>
            <a:off x="191911" y="972537"/>
            <a:ext cx="26528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213163"/>
                </a:solidFill>
              </a:rPr>
              <a:t>Learning Objectives</a:t>
            </a:r>
            <a:endParaRPr lang="en-IN" sz="2000" dirty="0">
              <a:solidFill>
                <a:srgbClr val="2131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1F3497-5370-4874-9908-5AD45214E10B}"/>
              </a:ext>
            </a:extLst>
          </p:cNvPr>
          <p:cNvSpPr txBox="1"/>
          <p:nvPr/>
        </p:nvSpPr>
        <p:spPr>
          <a:xfrm>
            <a:off x="199809" y="6135329"/>
            <a:ext cx="7958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b="1" dirty="0">
                <a:latin typeface="+mn-lt"/>
              </a:rPr>
              <a:t>Source 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E830DD-8813-42EB-B27B-B7D85423D0C7}"/>
              </a:ext>
            </a:extLst>
          </p:cNvPr>
          <p:cNvSpPr txBox="1"/>
          <p:nvPr/>
        </p:nvSpPr>
        <p:spPr>
          <a:xfrm>
            <a:off x="880529" y="6135329"/>
            <a:ext cx="1842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dirty="0">
                <a:solidFill>
                  <a:srgbClr val="0000FF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www.freepik.com/</a:t>
            </a:r>
            <a:endParaRPr lang="en-IN" sz="1200" dirty="0">
              <a:solidFill>
                <a:srgbClr val="0000FF"/>
              </a:solidFill>
              <a:latin typeface="+mn-lt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2F707-7F22-48A3-97EC-98EFB1023A55}"/>
              </a:ext>
            </a:extLst>
          </p:cNvPr>
          <p:cNvCxnSpPr/>
          <p:nvPr/>
        </p:nvCxnSpPr>
        <p:spPr>
          <a:xfrm>
            <a:off x="0" y="6055360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ladder leading to a large yellow circle&#10;&#10;Description automatically generated">
            <a:extLst>
              <a:ext uri="{FF2B5EF4-FFF2-40B4-BE49-F238E27FC236}">
                <a16:creationId xmlns:a16="http://schemas.microsoft.com/office/drawing/2014/main" id="{E2920B14-B344-4926-9729-BC7EBD91FF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l="13763" t="6135" r="13650"/>
          <a:stretch/>
        </p:blipFill>
        <p:spPr>
          <a:xfrm>
            <a:off x="7345680" y="1442720"/>
            <a:ext cx="4500880" cy="46329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264928-EACB-4739-BDDA-6799C99356F3}"/>
              </a:ext>
            </a:extLst>
          </p:cNvPr>
          <p:cNvSpPr txBox="1"/>
          <p:nvPr/>
        </p:nvSpPr>
        <p:spPr>
          <a:xfrm>
            <a:off x="8839200" y="3168609"/>
            <a:ext cx="15036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3500" b="1" dirty="0">
                <a:solidFill>
                  <a:schemeClr val="tx1"/>
                </a:solidFill>
                <a:latin typeface="+mn-lt"/>
              </a:rPr>
              <a:t>GOAL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51EDCD-6287-AD78-D738-B96D34E3BE3E}"/>
              </a:ext>
            </a:extLst>
          </p:cNvPr>
          <p:cNvSpPr txBox="1"/>
          <p:nvPr/>
        </p:nvSpPr>
        <p:spPr>
          <a:xfrm>
            <a:off x="317875" y="1671143"/>
            <a:ext cx="7155655" cy="40806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 sz="1850" dirty="0"/>
              <a:t>To understand the concept of </a:t>
            </a:r>
            <a:r>
              <a:rPr lang="en-US" sz="1850" b="1" dirty="0"/>
              <a:t>computer vision</a:t>
            </a:r>
            <a:r>
              <a:rPr lang="en-US" sz="1850" dirty="0"/>
              <a:t> and </a:t>
            </a:r>
            <a:r>
              <a:rPr lang="en-US" sz="1850" b="1" dirty="0"/>
              <a:t>object detection</a:t>
            </a:r>
            <a:r>
              <a:rPr lang="en-US" sz="1850" dirty="0"/>
              <a:t> using deep learning models.</a:t>
            </a:r>
          </a:p>
          <a:p>
            <a:pPr marL="228600" indent="-228600">
              <a:buFont typeface=""/>
              <a:buChar char="•"/>
            </a:pPr>
            <a:r>
              <a:rPr lang="en-US" sz="1850" dirty="0"/>
              <a:t>To learn how to use </a:t>
            </a:r>
            <a:r>
              <a:rPr lang="en-US" sz="1850" b="1" dirty="0"/>
              <a:t>Faster R-CNN</a:t>
            </a:r>
            <a:r>
              <a:rPr lang="en-US" sz="1850" dirty="0"/>
              <a:t> for detecting and tracking vehicles in video streams.</a:t>
            </a:r>
          </a:p>
          <a:p>
            <a:pPr marL="228600" indent="-228600">
              <a:buFont typeface=""/>
              <a:buChar char="•"/>
            </a:pPr>
            <a:r>
              <a:rPr lang="en-US" sz="1850" dirty="0"/>
              <a:t>To apply </a:t>
            </a:r>
            <a:r>
              <a:rPr lang="en-US" sz="1850" b="1" dirty="0"/>
              <a:t>OpenCV</a:t>
            </a:r>
            <a:r>
              <a:rPr lang="en-US" sz="1850" dirty="0"/>
              <a:t> for video processing and frame analysis.</a:t>
            </a:r>
          </a:p>
          <a:p>
            <a:pPr marL="228600" indent="-228600">
              <a:buFont typeface=""/>
              <a:buChar char="•"/>
            </a:pPr>
            <a:r>
              <a:rPr lang="en-US" sz="1850" dirty="0"/>
              <a:t>To calculate and estimate </a:t>
            </a:r>
            <a:r>
              <a:rPr lang="en-US" sz="1850" b="1" dirty="0"/>
              <a:t>vehicle speed</a:t>
            </a:r>
            <a:r>
              <a:rPr lang="en-US" sz="1850" dirty="0"/>
              <a:t> based on object tracking and frame rate.</a:t>
            </a:r>
          </a:p>
          <a:p>
            <a:pPr marL="228600" indent="-228600">
              <a:buFont typeface=""/>
              <a:buChar char="•"/>
            </a:pPr>
            <a:r>
              <a:rPr lang="en-US" sz="1850" dirty="0"/>
              <a:t>To enhance skills in </a:t>
            </a:r>
            <a:r>
              <a:rPr lang="en-US" sz="1850" b="1" dirty="0"/>
              <a:t>Python programming</a:t>
            </a:r>
            <a:r>
              <a:rPr lang="en-US" sz="1850" dirty="0"/>
              <a:t>, </a:t>
            </a:r>
            <a:r>
              <a:rPr lang="en-US" sz="1850" b="1" dirty="0" err="1"/>
              <a:t>PyTorch</a:t>
            </a:r>
            <a:r>
              <a:rPr lang="en-US" sz="1850" dirty="0"/>
              <a:t>, and </a:t>
            </a:r>
            <a:r>
              <a:rPr lang="en-US" sz="1850" b="1" dirty="0" err="1"/>
              <a:t>torchvision</a:t>
            </a:r>
            <a:r>
              <a:rPr lang="en-US" sz="1850" dirty="0"/>
              <a:t> libraries.</a:t>
            </a:r>
          </a:p>
          <a:p>
            <a:pPr marL="228600" indent="-228600">
              <a:buFont typeface=""/>
              <a:buChar char="•"/>
            </a:pPr>
            <a:r>
              <a:rPr lang="en-US" sz="1850" dirty="0"/>
              <a:t>To gain hands-on experience in developing a </a:t>
            </a:r>
            <a:r>
              <a:rPr lang="en-US" sz="1850" b="1" dirty="0"/>
              <a:t>real-time vehicle monitoring system</a:t>
            </a:r>
            <a:r>
              <a:rPr lang="en-US" sz="1850" dirty="0"/>
              <a:t>.</a:t>
            </a:r>
          </a:p>
          <a:p>
            <a:pPr marL="228600" indent="-228600">
              <a:buFont typeface=""/>
              <a:buChar char="•"/>
            </a:pPr>
            <a:r>
              <a:rPr lang="en-US" sz="1850" dirty="0"/>
              <a:t>To understand the </a:t>
            </a:r>
            <a:r>
              <a:rPr lang="en-US" sz="1850" b="1" dirty="0"/>
              <a:t>applications of AI in intelligent transportation systems</a:t>
            </a:r>
            <a:r>
              <a:rPr lang="en-US" sz="1850" dirty="0"/>
              <a:t>.</a:t>
            </a:r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052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35834" y="1067664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213163"/>
                </a:solidFill>
              </a:rPr>
              <a:t>T</a:t>
            </a:r>
            <a:r>
              <a:rPr lang="en-IN" sz="2000" b="1" dirty="0" err="1">
                <a:solidFill>
                  <a:srgbClr val="213163"/>
                </a:solidFill>
              </a:rPr>
              <a:t>ools</a:t>
            </a:r>
            <a:r>
              <a:rPr lang="en-IN" sz="2000" b="1" dirty="0">
                <a:solidFill>
                  <a:srgbClr val="213163"/>
                </a:solidFill>
              </a:rPr>
              <a:t> and Technology used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B83498C-06D7-8E11-1B0E-2FC6FBAC60AE}"/>
              </a:ext>
            </a:extLst>
          </p:cNvPr>
          <p:cNvSpPr txBox="1"/>
          <p:nvPr/>
        </p:nvSpPr>
        <p:spPr>
          <a:xfrm>
            <a:off x="321469" y="1714500"/>
            <a:ext cx="10394155" cy="526413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🧠 Programming &amp; Frameworks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Python</a:t>
            </a:r>
            <a:r>
              <a:rPr lang="en-US"/>
              <a:t> – Main programming language for implementation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PyTorch</a:t>
            </a:r>
            <a:r>
              <a:rPr lang="en-US"/>
              <a:t> – Deep learning framework for Faster R-CNN model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Torchvision</a:t>
            </a:r>
            <a:r>
              <a:rPr lang="en-US"/>
              <a:t> – For pretrained models and image transformations</a:t>
            </a:r>
          </a:p>
          <a:p>
            <a:r>
              <a:rPr lang="en-US" b="1"/>
              <a:t>🎥 Computer Vision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OpenCV</a:t>
            </a:r>
            <a:r>
              <a:rPr lang="en-US"/>
              <a:t> – For video capture, image processing, and object tracking</a:t>
            </a:r>
          </a:p>
          <a:p>
            <a:r>
              <a:rPr lang="en-US" b="1"/>
              <a:t>🧰 Development Environment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Jupyter Notebook / VS Code</a:t>
            </a:r>
            <a:r>
              <a:rPr lang="en-US"/>
              <a:t> – For writing and testing the code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Google Colab</a:t>
            </a:r>
            <a:r>
              <a:rPr lang="en-US"/>
              <a:t> (optional) – For training and running models on GPU</a:t>
            </a:r>
          </a:p>
          <a:p>
            <a:r>
              <a:rPr lang="en-US" b="1"/>
              <a:t>📂 Libraries &amp; Dependencies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NumPy</a:t>
            </a:r>
            <a:r>
              <a:rPr lang="en-US"/>
              <a:t> – For numerical operations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Matplotlib</a:t>
            </a:r>
            <a:r>
              <a:rPr lang="en-US"/>
              <a:t> – For visualization and plotting results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time &amp; math modules</a:t>
            </a:r>
            <a:r>
              <a:rPr lang="en-US"/>
              <a:t> – For speed calculation and timing functions</a:t>
            </a:r>
          </a:p>
          <a:p>
            <a:r>
              <a:rPr lang="en-US" b="1"/>
              <a:t>💾 Dataset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Kaggle / Custom Dataset</a:t>
            </a:r>
            <a:r>
              <a:rPr lang="en-US"/>
              <a:t> – For vehicle images and videos used for detection</a:t>
            </a:r>
          </a:p>
          <a:p>
            <a:r>
              <a:rPr lang="en-US" b="1"/>
              <a:t>☁️ Version Control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GitHub</a:t>
            </a:r>
            <a:r>
              <a:rPr lang="en-US"/>
              <a:t> – For storing and sharing the source code</a:t>
            </a:r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571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68356" y="1014656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B63220-0BFE-015B-4002-5CFD5E21C701}"/>
              </a:ext>
            </a:extLst>
          </p:cNvPr>
          <p:cNvSpPr txBox="1"/>
          <p:nvPr/>
        </p:nvSpPr>
        <p:spPr>
          <a:xfrm>
            <a:off x="428625" y="1416844"/>
            <a:ext cx="10977561" cy="526413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AutoNum type="arabicPeriod"/>
            </a:pPr>
            <a:r>
              <a:rPr lang="en-US" sz="1850" b="1" dirty="0"/>
              <a:t>Data Collection</a:t>
            </a:r>
          </a:p>
          <a:p>
            <a:pPr marL="228600" lvl="1" indent="-228600">
              <a:buFont typeface=""/>
              <a:buAutoNum type="arabicPeriod"/>
            </a:pPr>
            <a:r>
              <a:rPr lang="en-US" sz="1850" dirty="0"/>
              <a:t>Gathered video datasets containing moving vehicles (from </a:t>
            </a:r>
            <a:r>
              <a:rPr lang="en-US" sz="1850" b="1" dirty="0"/>
              <a:t>Kaggle</a:t>
            </a:r>
            <a:r>
              <a:rPr lang="en-US" sz="1850" dirty="0"/>
              <a:t> or recorded footage).</a:t>
            </a:r>
          </a:p>
          <a:p>
            <a:pPr marL="228600" lvl="1" indent="-228600">
              <a:buFont typeface=""/>
              <a:buAutoNum type="arabicPeriod"/>
            </a:pPr>
            <a:r>
              <a:rPr lang="en-US" sz="1850" dirty="0"/>
              <a:t>Prepared sample videos for model testing and validation.</a:t>
            </a:r>
          </a:p>
          <a:p>
            <a:pPr marL="228600" indent="-228600">
              <a:buFont typeface=""/>
              <a:buAutoNum type="arabicPeriod"/>
            </a:pPr>
            <a:r>
              <a:rPr lang="en-US" sz="1850" b="1" dirty="0"/>
              <a:t>Preprocessing</a:t>
            </a:r>
          </a:p>
          <a:p>
            <a:pPr marL="228600" lvl="1" indent="-228600">
              <a:buFont typeface=""/>
              <a:buAutoNum type="arabicPeriod"/>
            </a:pPr>
            <a:r>
              <a:rPr lang="en-US" sz="1850" dirty="0"/>
              <a:t>Converted video into frames using </a:t>
            </a:r>
            <a:r>
              <a:rPr lang="en-US" sz="1850" b="1" dirty="0"/>
              <a:t>OpenCV</a:t>
            </a:r>
            <a:r>
              <a:rPr lang="en-US" sz="1850" dirty="0"/>
              <a:t>.</a:t>
            </a:r>
          </a:p>
          <a:p>
            <a:pPr marL="228600" lvl="1" indent="-228600">
              <a:buFont typeface=""/>
              <a:buAutoNum type="arabicPeriod"/>
            </a:pPr>
            <a:r>
              <a:rPr lang="en-US" sz="1850" dirty="0"/>
              <a:t>Applied resizing and normalization for input to the model.</a:t>
            </a:r>
          </a:p>
          <a:p>
            <a:pPr marL="228600" indent="-228600">
              <a:buFont typeface=""/>
              <a:buAutoNum type="arabicPeriod"/>
            </a:pPr>
            <a:r>
              <a:rPr lang="en-US" sz="1850" b="1" dirty="0"/>
              <a:t>Object Detection using Faster R-CNN</a:t>
            </a:r>
          </a:p>
          <a:p>
            <a:pPr marL="228600" lvl="1" indent="-228600">
              <a:buFont typeface=""/>
              <a:buAutoNum type="arabicPeriod"/>
            </a:pPr>
            <a:r>
              <a:rPr lang="en-US" sz="1850" dirty="0"/>
              <a:t>Loaded a pretrained </a:t>
            </a:r>
            <a:r>
              <a:rPr lang="en-US" sz="1850" b="1" dirty="0"/>
              <a:t>Faster R-CNN</a:t>
            </a:r>
            <a:r>
              <a:rPr lang="en-US" sz="1850" dirty="0"/>
              <a:t> model from </a:t>
            </a:r>
            <a:r>
              <a:rPr lang="en-US" sz="1850" b="1" dirty="0" err="1"/>
              <a:t>Torchvision</a:t>
            </a:r>
            <a:r>
              <a:rPr lang="en-US" sz="1850" dirty="0"/>
              <a:t>.</a:t>
            </a:r>
          </a:p>
          <a:p>
            <a:pPr marL="228600" lvl="1" indent="-228600">
              <a:buFont typeface=""/>
              <a:buAutoNum type="arabicPeriod"/>
            </a:pPr>
            <a:r>
              <a:rPr lang="en-US" sz="1850" dirty="0"/>
              <a:t>Detected vehicles in each frame with bounding boxes and confidence scores.</a:t>
            </a:r>
          </a:p>
          <a:p>
            <a:pPr marL="228600" indent="-228600">
              <a:buFont typeface=""/>
              <a:buAutoNum type="arabicPeriod"/>
            </a:pPr>
            <a:r>
              <a:rPr lang="en-US" sz="1850" b="1" dirty="0"/>
              <a:t>Object Tracking</a:t>
            </a:r>
          </a:p>
          <a:p>
            <a:pPr marL="228600" lvl="1" indent="-228600">
              <a:buFont typeface=""/>
              <a:buAutoNum type="arabicPeriod"/>
            </a:pPr>
            <a:r>
              <a:rPr lang="en-US" sz="1850" dirty="0"/>
              <a:t>Tracked detected vehicles across consecutive frames using their bounding box coordinates.</a:t>
            </a:r>
          </a:p>
          <a:p>
            <a:pPr marL="228600" indent="-228600">
              <a:buFont typeface=""/>
              <a:buAutoNum type="arabicPeriod"/>
            </a:pPr>
            <a:r>
              <a:rPr lang="en-US" sz="1850" b="1" dirty="0"/>
              <a:t>Speed Calculation</a:t>
            </a:r>
          </a:p>
          <a:p>
            <a:pPr marL="228600" lvl="1" indent="-228600">
              <a:buFont typeface=""/>
              <a:buAutoNum type="arabicPeriod"/>
            </a:pPr>
            <a:r>
              <a:rPr lang="en-US" sz="1850" dirty="0"/>
              <a:t>Calculated speed based on the </a:t>
            </a:r>
            <a:r>
              <a:rPr lang="en-US" sz="1850" b="1" dirty="0"/>
              <a:t>displacement of vehicles</a:t>
            </a:r>
            <a:r>
              <a:rPr lang="en-US" sz="1850" dirty="0"/>
              <a:t> between frames and </a:t>
            </a:r>
            <a:r>
              <a:rPr lang="en-US" sz="1850" b="1" dirty="0"/>
              <a:t>frame rate (FPS)</a:t>
            </a:r>
            <a:r>
              <a:rPr lang="en-US" sz="1850" dirty="0"/>
              <a:t>.</a:t>
            </a:r>
          </a:p>
          <a:p>
            <a:pPr marL="228600" lvl="1" indent="-228600">
              <a:buFont typeface=""/>
              <a:buAutoNum type="arabicPeriod"/>
            </a:pPr>
            <a:r>
              <a:rPr lang="en-US" sz="1850" dirty="0"/>
              <a:t>Displayed the estimated speed on each detected vehicle in real time.</a:t>
            </a:r>
          </a:p>
          <a:p>
            <a:pPr marL="228600" indent="-228600">
              <a:buFont typeface=""/>
              <a:buAutoNum type="arabicPeriod"/>
            </a:pPr>
            <a:r>
              <a:rPr lang="en-US" sz="1850" b="1" dirty="0"/>
              <a:t>Output Visualization</a:t>
            </a:r>
          </a:p>
          <a:p>
            <a:pPr marL="228600" lvl="1" indent="-228600">
              <a:buFont typeface=""/>
              <a:buAutoNum type="arabicPeriod"/>
            </a:pPr>
            <a:r>
              <a:rPr lang="en-US" sz="1850" dirty="0"/>
              <a:t>Displayed annotated video with bounding boxes, labels, and speed values.</a:t>
            </a:r>
          </a:p>
          <a:p>
            <a:pPr marL="228600" lvl="1" indent="-228600">
              <a:buFont typeface=""/>
              <a:buAutoNum type="arabicPeriod"/>
            </a:pPr>
            <a:r>
              <a:rPr lang="en-US" sz="1850" dirty="0"/>
              <a:t>Saved the processed output for analysis and presentation.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790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Problem Statement: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EA4475-061D-A6AA-6DBC-A4FAA9F52F85}"/>
              </a:ext>
            </a:extLst>
          </p:cNvPr>
          <p:cNvSpPr txBox="1"/>
          <p:nvPr/>
        </p:nvSpPr>
        <p:spPr>
          <a:xfrm>
            <a:off x="440531" y="1714500"/>
            <a:ext cx="6775431" cy="44021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 dirty="0"/>
              <a:t>In recent years, </a:t>
            </a:r>
            <a:r>
              <a:rPr lang="en-US" b="1" dirty="0"/>
              <a:t>road accidents and traffic violations</a:t>
            </a:r>
            <a:r>
              <a:rPr lang="en-US" dirty="0"/>
              <a:t> have increased due to vehicles </a:t>
            </a:r>
            <a:r>
              <a:rPr lang="en-US" dirty="0" err="1"/>
              <a:t>overspeeding</a:t>
            </a:r>
            <a:r>
              <a:rPr lang="en-US" dirty="0"/>
              <a:t>.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Manual speed monitoring by traffic police is </a:t>
            </a:r>
            <a:r>
              <a:rPr lang="en-US" b="1" dirty="0"/>
              <a:t>time-consuming, error-prone, and inefficient</a:t>
            </a:r>
            <a:r>
              <a:rPr lang="en-US" dirty="0"/>
              <a:t>.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Traditional radar-based speed detection systems are </a:t>
            </a:r>
            <a:r>
              <a:rPr lang="en-US" b="1" dirty="0"/>
              <a:t>expensive</a:t>
            </a:r>
            <a:r>
              <a:rPr lang="en-US" dirty="0"/>
              <a:t> and </a:t>
            </a:r>
            <a:r>
              <a:rPr lang="en-US" b="1" dirty="0"/>
              <a:t>limited to specific zones</a:t>
            </a:r>
            <a:r>
              <a:rPr lang="en-US" dirty="0"/>
              <a:t>.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There is a need for an </a:t>
            </a:r>
            <a:r>
              <a:rPr lang="en-US" b="1" dirty="0"/>
              <a:t>automated, low-cost, and intelligent system</a:t>
            </a:r>
            <a:r>
              <a:rPr lang="en-US" dirty="0"/>
              <a:t> that can detect vehicles and estimate their speeds in </a:t>
            </a:r>
            <a:r>
              <a:rPr lang="en-US" b="1" dirty="0"/>
              <a:t>real time</a:t>
            </a:r>
            <a:r>
              <a:rPr lang="en-US" dirty="0"/>
              <a:t> using </a:t>
            </a:r>
            <a:r>
              <a:rPr lang="en-US" b="1" dirty="0"/>
              <a:t>computer vision and deep learning</a:t>
            </a:r>
            <a:r>
              <a:rPr lang="en-US" dirty="0"/>
              <a:t>.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The project aims to build a </a:t>
            </a:r>
            <a:r>
              <a:rPr lang="en-US" b="1" dirty="0"/>
              <a:t>Vehicle Speed Detection System</a:t>
            </a:r>
            <a:r>
              <a:rPr lang="en-US" dirty="0"/>
              <a:t> that can identify vehicles from video feeds and accurately calculate their speed using object detection models like </a:t>
            </a:r>
            <a:r>
              <a:rPr lang="en-US" b="1" dirty="0"/>
              <a:t>Faster R-CNN</a:t>
            </a:r>
            <a:r>
              <a:rPr lang="en-US" dirty="0"/>
              <a:t>.</a:t>
            </a:r>
          </a:p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31AB34-5DB6-4ED0-B5B9-2F6CEC686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5963" y="1714500"/>
            <a:ext cx="4976037" cy="341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5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Solution: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8DC7E3-E8F7-ABDC-3A2D-2168523C2F53}"/>
              </a:ext>
            </a:extLst>
          </p:cNvPr>
          <p:cNvSpPr txBox="1"/>
          <p:nvPr/>
        </p:nvSpPr>
        <p:spPr>
          <a:xfrm>
            <a:off x="464344" y="1714500"/>
            <a:ext cx="6499982" cy="468948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 dirty="0"/>
              <a:t>Developed an </a:t>
            </a:r>
            <a:r>
              <a:rPr lang="en-US" b="1" dirty="0"/>
              <a:t>AI-based Vehicle Speed Detection System</a:t>
            </a:r>
            <a:r>
              <a:rPr lang="en-US" dirty="0"/>
              <a:t> using </a:t>
            </a:r>
            <a:r>
              <a:rPr lang="en-US" b="1" dirty="0"/>
              <a:t>Computer Vision</a:t>
            </a:r>
            <a:r>
              <a:rPr lang="en-US" dirty="0"/>
              <a:t> and </a:t>
            </a:r>
            <a:r>
              <a:rPr lang="en-US" b="1" dirty="0"/>
              <a:t>Deep Learning</a:t>
            </a:r>
            <a:r>
              <a:rPr lang="en-US" dirty="0"/>
              <a:t> techniques.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Utilized a </a:t>
            </a:r>
            <a:r>
              <a:rPr lang="en-US" b="1" dirty="0"/>
              <a:t>pre-trained Faster R-CNN model</a:t>
            </a:r>
            <a:r>
              <a:rPr lang="en-US" dirty="0"/>
              <a:t> from </a:t>
            </a:r>
            <a:r>
              <a:rPr lang="en-US" b="1" dirty="0" err="1"/>
              <a:t>Torchvision</a:t>
            </a:r>
            <a:r>
              <a:rPr lang="en-US" dirty="0"/>
              <a:t> to detect vehicles in real-time video streams.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Implemented </a:t>
            </a:r>
            <a:r>
              <a:rPr lang="en-US" b="1" dirty="0"/>
              <a:t>OpenCV</a:t>
            </a:r>
            <a:r>
              <a:rPr lang="en-US" dirty="0"/>
              <a:t> for video frame extraction, object tracking, and visualization.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Calculated </a:t>
            </a:r>
            <a:r>
              <a:rPr lang="en-US" b="1" dirty="0"/>
              <a:t>vehicle speed</a:t>
            </a:r>
            <a:r>
              <a:rPr lang="en-US" dirty="0"/>
              <a:t> based on the movement of bounding boxes across frames and the </a:t>
            </a:r>
            <a:r>
              <a:rPr lang="en-US" b="1" dirty="0"/>
              <a:t>video frame rate (FPS)</a:t>
            </a:r>
            <a:r>
              <a:rPr lang="en-US" dirty="0"/>
              <a:t>.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Designed a </a:t>
            </a:r>
            <a:r>
              <a:rPr lang="en-US" b="1" dirty="0"/>
              <a:t>real-time system</a:t>
            </a:r>
            <a:r>
              <a:rPr lang="en-US" dirty="0"/>
              <a:t> capable of analyzing both </a:t>
            </a:r>
            <a:r>
              <a:rPr lang="en-US" b="1" dirty="0"/>
              <a:t>live camera feeds</a:t>
            </a:r>
            <a:r>
              <a:rPr lang="en-US" dirty="0"/>
              <a:t> and </a:t>
            </a:r>
            <a:r>
              <a:rPr lang="en-US" b="1" dirty="0"/>
              <a:t>recorded videos</a:t>
            </a:r>
            <a:r>
              <a:rPr lang="en-US" dirty="0"/>
              <a:t>.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The system provides an </a:t>
            </a:r>
            <a:r>
              <a:rPr lang="en-US" b="1" dirty="0"/>
              <a:t>accurate, automated, and cost-effective</a:t>
            </a:r>
            <a:r>
              <a:rPr lang="en-US" dirty="0"/>
              <a:t> alternative to traditional radar-based methods for traffic monitoring.</a:t>
            </a:r>
          </a:p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0E5248-6AB9-458A-9D86-2B3A0A4B0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4326" y="1714500"/>
            <a:ext cx="5227674" cy="375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968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06249" y="852393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CE82B0-9C1F-47AA-8D1E-BBB95D197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03" y="1369462"/>
            <a:ext cx="11663994" cy="530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949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49087" y="988151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Conclusion:</a:t>
            </a:r>
            <a:r>
              <a:rPr lang="en-US" sz="1800" b="1" dirty="0">
                <a:solidFill>
                  <a:srgbClr val="213163"/>
                </a:solidFill>
              </a:rPr>
              <a:t> 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F2B641-1CB6-468A-D9B0-59C0305A13D2}"/>
              </a:ext>
            </a:extLst>
          </p:cNvPr>
          <p:cNvSpPr txBox="1"/>
          <p:nvPr/>
        </p:nvSpPr>
        <p:spPr>
          <a:xfrm>
            <a:off x="523875" y="1607344"/>
            <a:ext cx="8358187" cy="38275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/>
              <a:t>The project successfully demonstrates an </a:t>
            </a:r>
            <a:r>
              <a:rPr lang="en-US" b="1"/>
              <a:t>AI-based system</a:t>
            </a:r>
            <a:r>
              <a:rPr lang="en-US"/>
              <a:t> for detecting vehicles and estimating their speed using </a:t>
            </a:r>
            <a:r>
              <a:rPr lang="en-US" b="1"/>
              <a:t>Computer Vision</a:t>
            </a:r>
            <a:r>
              <a:rPr lang="en-US"/>
              <a:t> and </a:t>
            </a:r>
            <a:r>
              <a:rPr lang="en-US" b="1"/>
              <a:t>Deep Learning</a:t>
            </a:r>
            <a:r>
              <a:rPr lang="en-US"/>
              <a:t>.</a:t>
            </a:r>
          </a:p>
          <a:p>
            <a:pPr marL="228600" indent="-228600">
              <a:buFont typeface=""/>
              <a:buChar char="•"/>
            </a:pPr>
            <a:r>
              <a:rPr lang="en-US"/>
              <a:t>By leveraging </a:t>
            </a:r>
            <a:r>
              <a:rPr lang="en-US" b="1"/>
              <a:t>Faster R-CNN</a:t>
            </a:r>
            <a:r>
              <a:rPr lang="en-US"/>
              <a:t> and </a:t>
            </a:r>
            <a:r>
              <a:rPr lang="en-US" b="1"/>
              <a:t>OpenCV</a:t>
            </a:r>
            <a:r>
              <a:rPr lang="en-US"/>
              <a:t>, the system achieves </a:t>
            </a:r>
            <a:r>
              <a:rPr lang="en-US" b="1"/>
              <a:t>accurate detection and real-time speed measurement</a:t>
            </a:r>
            <a:r>
              <a:rPr lang="en-US"/>
              <a:t> from video feeds.</a:t>
            </a:r>
          </a:p>
          <a:p>
            <a:pPr marL="228600" indent="-228600">
              <a:buFont typeface=""/>
              <a:buChar char="•"/>
            </a:pPr>
            <a:r>
              <a:rPr lang="en-US"/>
              <a:t>The approach provides a </a:t>
            </a:r>
            <a:r>
              <a:rPr lang="en-US" b="1"/>
              <a:t>cost-effective</a:t>
            </a:r>
            <a:r>
              <a:rPr lang="en-US"/>
              <a:t>, </a:t>
            </a:r>
            <a:r>
              <a:rPr lang="en-US" b="1"/>
              <a:t>automated</a:t>
            </a:r>
            <a:r>
              <a:rPr lang="en-US"/>
              <a:t>, and </a:t>
            </a:r>
            <a:r>
              <a:rPr lang="en-US" b="1"/>
              <a:t>scalable</a:t>
            </a:r>
            <a:r>
              <a:rPr lang="en-US"/>
              <a:t> solution for intelligent traffic monitoring and law enforcement.</a:t>
            </a:r>
          </a:p>
          <a:p>
            <a:pPr marL="228600" indent="-228600">
              <a:buFont typeface=""/>
              <a:buChar char="•"/>
            </a:pPr>
            <a:r>
              <a:rPr lang="en-US"/>
              <a:t>This project highlights the potential of </a:t>
            </a:r>
            <a:r>
              <a:rPr lang="en-US" b="1"/>
              <a:t>machine learning in smart transportation systems</a:t>
            </a:r>
            <a:r>
              <a:rPr lang="en-US"/>
              <a:t>, contributing to improved </a:t>
            </a:r>
            <a:r>
              <a:rPr lang="en-US" b="1"/>
              <a:t>road safety</a:t>
            </a:r>
            <a:r>
              <a:rPr lang="en-US"/>
              <a:t> and </a:t>
            </a:r>
            <a:r>
              <a:rPr lang="en-US" b="1"/>
              <a:t>traffic management</a:t>
            </a:r>
            <a:r>
              <a:rPr lang="en-US"/>
              <a:t>.</a:t>
            </a:r>
          </a:p>
          <a:p>
            <a:pPr marL="228600" indent="-228600">
              <a:buFont typeface=""/>
              <a:buChar char="•"/>
            </a:pPr>
            <a:r>
              <a:rPr lang="en-US"/>
              <a:t>Future enhancements can include </a:t>
            </a:r>
            <a:r>
              <a:rPr lang="en-US" b="1"/>
              <a:t>multi-lane tracking</a:t>
            </a:r>
            <a:r>
              <a:rPr lang="en-US"/>
              <a:t>, </a:t>
            </a:r>
            <a:r>
              <a:rPr lang="en-US" b="1"/>
              <a:t>license plate recognition</a:t>
            </a:r>
            <a:r>
              <a:rPr lang="en-US"/>
              <a:t>, and integration with </a:t>
            </a:r>
            <a:r>
              <a:rPr lang="en-US" b="1"/>
              <a:t>IoT-based smart city systems</a:t>
            </a:r>
            <a:r>
              <a:rPr lang="en-US"/>
              <a:t>.</a:t>
            </a:r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88358"/>
      </p:ext>
    </p:extLst>
  </p:cSld>
  <p:clrMapOvr>
    <a:masterClrMapping/>
  </p:clrMapOvr>
</p:sld>
</file>

<file path=ppt/theme/theme1.xml><?xml version="1.0" encoding="utf-8"?>
<a:theme xmlns:a="http://schemas.openxmlformats.org/drawingml/2006/main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ssion 01 Design Thinking &amp; Critical Thinking" id="{1DE73F69-F87A-4ED3-81C1-82D2BA622E0C}" vid="{37568650-F724-47C7-905E-9640F80174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 01 Design Thinking &amp; Critical Thinking</Template>
  <TotalTime>23</TotalTime>
  <Words>686</Words>
  <Application>Microsoft Office PowerPoint</Application>
  <PresentationFormat>Widescreen</PresentationFormat>
  <Paragraphs>68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Session 01 Design Thinking &amp; Critical Thinking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Mahesh Kurhe</dc:creator>
  <cp:lastModifiedBy>Srivardhan Allakonda</cp:lastModifiedBy>
  <cp:revision>59</cp:revision>
  <dcterms:created xsi:type="dcterms:W3CDTF">2024-12-31T09:40:01Z</dcterms:created>
  <dcterms:modified xsi:type="dcterms:W3CDTF">2025-11-12T07:18:50Z</dcterms:modified>
</cp:coreProperties>
</file>

<file path=docProps/thumbnail.jpeg>
</file>